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67" r:id="rId4"/>
    <p:sldId id="286" r:id="rId5"/>
    <p:sldId id="279" r:id="rId6"/>
    <p:sldId id="289" r:id="rId7"/>
    <p:sldId id="290" r:id="rId8"/>
    <p:sldId id="291" r:id="rId9"/>
    <p:sldId id="294" r:id="rId10"/>
    <p:sldId id="295" r:id="rId11"/>
    <p:sldId id="296" r:id="rId12"/>
    <p:sldId id="292" r:id="rId13"/>
    <p:sldId id="293" r:id="rId14"/>
    <p:sldId id="297" r:id="rId15"/>
    <p:sldId id="298" r:id="rId16"/>
    <p:sldId id="299" r:id="rId17"/>
    <p:sldId id="300" r:id="rId18"/>
    <p:sldId id="301" r:id="rId19"/>
    <p:sldId id="302" r:id="rId2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9" autoAdjust="0"/>
    <p:restoredTop sz="94641" autoAdjust="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C19B1-9752-4D47-89D1-17D2476DF433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0FCDA-2A66-4FE5-8882-C8D0186A0C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1453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F946F9-BE7B-9B83-A4AD-4291CEF84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7561"/>
            <a:ext cx="9144000" cy="941439"/>
          </a:xfrm>
          <a:solidFill>
            <a:srgbClr val="FFFFFF"/>
          </a:solidFill>
          <a:ln w="34925" cap="flat" cmpd="thickThin">
            <a:solidFill>
              <a:schemeClr val="accent3">
                <a:alpha val="17000"/>
              </a:schemeClr>
            </a:solidFill>
            <a:bevel/>
          </a:ln>
        </p:spPr>
        <p:txBody>
          <a:bodyPr anchor="b">
            <a:normAutofit/>
          </a:bodyPr>
          <a:lstStyle>
            <a:lvl1pPr algn="ctr">
              <a:defRPr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CCFAEC-2195-E240-24FC-44D8E472C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88374"/>
            <a:ext cx="9144000" cy="365125"/>
          </a:xfrm>
          <a:ln w="6350">
            <a:solidFill>
              <a:schemeClr val="accent3">
                <a:alpha val="20000"/>
              </a:schemeClr>
            </a:solidFill>
          </a:ln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2AFFBE3-8236-B0D5-21A5-A74A27BB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FDCC699-BBB8-F573-27FA-5258A66D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3A475B8-C87C-7EA6-7E25-4427B2A4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1570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10CE74-7A6B-F7A2-A45D-0539E9611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CDC886-7001-1322-CEBF-81573196D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8D4DA0-F68A-47FA-52C2-90F8E5BA4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CC6B1C-830B-46D8-3CE1-3BD47A12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0A4367-6DE4-8044-5288-54AE0791A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886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82C2720-CEBC-929F-9C64-6D60EF5C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BAA3A89-32E1-FD7C-D2FA-1496B13B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6B4A17-443C-8FC4-A5C6-5DD00D5C3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Imagen 6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01972F2D-6B11-8131-7C63-7079496BB2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427" y="2436783"/>
            <a:ext cx="8569146" cy="198443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8000"/>
              </a:prstClr>
            </a:outerShdw>
          </a:effectLst>
        </p:spPr>
      </p:pic>
      <p:pic>
        <p:nvPicPr>
          <p:cNvPr id="9" name="Imagen 8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29A3275-ADBD-3BB8-95EB-E10EBE4D45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>
            <a:off x="6184491" y="0"/>
            <a:ext cx="6007509" cy="2182761"/>
          </a:xfrm>
          <a:prstGeom prst="rect">
            <a:avLst/>
          </a:prstGeom>
        </p:spPr>
      </p:pic>
      <p:pic>
        <p:nvPicPr>
          <p:cNvPr id="10" name="Imagen 9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266A6623-0C25-4824-4D7C-1DCB30864CF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flipH="1">
            <a:off x="0" y="0"/>
            <a:ext cx="6184491" cy="2182761"/>
          </a:xfrm>
          <a:prstGeom prst="rect">
            <a:avLst/>
          </a:prstGeom>
        </p:spPr>
      </p:pic>
      <p:pic>
        <p:nvPicPr>
          <p:cNvPr id="11" name="Imagen 10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F9DC41B-0924-DBD3-85D1-7321A981947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>
            <a:off x="6184491" y="4675239"/>
            <a:ext cx="6007509" cy="2182761"/>
          </a:xfrm>
          <a:prstGeom prst="rect">
            <a:avLst/>
          </a:prstGeom>
        </p:spPr>
      </p:pic>
      <p:pic>
        <p:nvPicPr>
          <p:cNvPr id="12" name="Imagen 11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832E9735-93F5-D78E-9C91-51D70D598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 flipH="1">
            <a:off x="0" y="4675239"/>
            <a:ext cx="6184491" cy="218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3774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F946F9-BE7B-9B83-A4AD-4291CEF84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7561"/>
            <a:ext cx="9144000" cy="941439"/>
          </a:xfrm>
          <a:solidFill>
            <a:srgbClr val="FFFFFF"/>
          </a:solidFill>
          <a:ln w="34925" cap="flat" cmpd="thickThin">
            <a:solidFill>
              <a:schemeClr val="accent3">
                <a:alpha val="17000"/>
              </a:schemeClr>
            </a:solidFill>
            <a:bevel/>
          </a:ln>
        </p:spPr>
        <p:txBody>
          <a:bodyPr anchor="b">
            <a:normAutofit/>
          </a:bodyPr>
          <a:lstStyle>
            <a:lvl1pPr algn="ctr">
              <a:defRPr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CCFAEC-2195-E240-24FC-44D8E472C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88374"/>
            <a:ext cx="4572000" cy="365125"/>
          </a:xfrm>
          <a:ln w="6350">
            <a:solidFill>
              <a:schemeClr val="accent3">
                <a:alpha val="20000"/>
              </a:schemeClr>
            </a:solidFill>
          </a:ln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2AFFBE3-8236-B0D5-21A5-A74A27BB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FDCC699-BBB8-F573-27FA-5258A66D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3A475B8-C87C-7EA6-7E25-4427B2A4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80B1B9D8-964C-4A70-9B09-48FB4F67C1A8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610600" y="4057112"/>
            <a:ext cx="2886075" cy="1592774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91364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E00E4-4623-3829-D7C8-F12C9836E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F2F0F5-2C7E-C3F3-8102-87BE63DB5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57188"/>
          </a:xfrm>
          <a:ln>
            <a:solidFill>
              <a:schemeClr val="accent4">
                <a:alpha val="17000"/>
              </a:schemeClr>
            </a:solidFill>
          </a:ln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20D26203-DE53-0E8E-A002-D4A84D08EB45}"/>
              </a:ext>
            </a:extLst>
          </p:cNvPr>
          <p:cNvSpPr>
            <a:spLocks noGrp="1"/>
          </p:cNvSpPr>
          <p:nvPr>
            <p:ph type="media" sz="quarter" idx="10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820150" y="4844281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86756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A5D25-D19F-F726-6B6F-A929BD58E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68041"/>
            <a:ext cx="10515600" cy="7861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102A48-3DFF-6240-02F9-1AFAF8A10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96224" y="4675189"/>
            <a:ext cx="3457575" cy="3651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E8524A-087F-BE21-33DD-F3A56F1F1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B8D5C0-60F5-8BED-13C2-78A43666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9D0F17-0BA4-0C11-2E0D-995E774C5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033C99F4-4E92-F680-EC0E-542AAB1ED1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600075"/>
            <a:ext cx="4857750" cy="1938161"/>
          </a:xfrm>
        </p:spPr>
        <p:txBody>
          <a:bodyPr/>
          <a:lstStyle/>
          <a:p>
            <a:endParaRPr lang="es-CO"/>
          </a:p>
        </p:txBody>
      </p:sp>
      <p:sp>
        <p:nvSpPr>
          <p:cNvPr id="7" name="Marcador de posición de Cameo 4">
            <a:extLst>
              <a:ext uri="{FF2B5EF4-FFF2-40B4-BE49-F238E27FC236}">
                <a16:creationId xmlns:a16="http://schemas.microsoft.com/office/drawing/2014/main" id="{A7C8E636-E2F6-955C-ECD4-DC2030B6DF6C}"/>
              </a:ext>
            </a:extLst>
          </p:cNvPr>
          <p:cNvSpPr>
            <a:spLocks noGrp="1"/>
          </p:cNvSpPr>
          <p:nvPr>
            <p:ph type="media" sz="quarter" idx="14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29175" y="4653488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48147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6120D-064B-9D06-1A60-8C8D14A0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AA4B55-F632-D4EB-99FC-D1BA88C03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BE9310D-DD61-1A6B-F331-3EEEFADDA1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390D67-76E7-727C-1581-5139657E7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B7507B8-283D-1913-F943-984D1134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CF23C0-2B6F-C705-79F4-0CE042252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050A4243-BEAC-9195-7096-E197B0BDB79F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29175" y="4743450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80586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7AFFD-C157-D5A7-DA64-278B7E926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5529"/>
            <a:ext cx="10515600" cy="10310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E7425D-1291-2050-8B3E-1ABE9AD6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1" y="1915319"/>
            <a:ext cx="5157787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DD965D-67FC-4EF4-3402-BA71D66A4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2505075"/>
            <a:ext cx="5157787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A5AA82-40DA-2D96-1EA3-2A4436E519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15318"/>
            <a:ext cx="5183188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15C33B-882E-2466-D1BB-646569372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B34E45A-85A3-8CEF-FA52-B37DE701E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19F98F6-9C84-6EF4-4C51-501D0E3BB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769AD2-5996-3531-620C-2E23D715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10" name="Marcador de posición de Cameo 4">
            <a:extLst>
              <a:ext uri="{FF2B5EF4-FFF2-40B4-BE49-F238E27FC236}">
                <a16:creationId xmlns:a16="http://schemas.microsoft.com/office/drawing/2014/main" id="{7A1D4F1E-71CE-C354-73C2-227AE7F6EEF7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16475" y="4756150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2554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55B4B8-8753-ADDD-47EA-F4AD6AA4D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AB0836-C050-A2AB-E46E-34CE06E9E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4D8230-1FFE-A9E2-F7E7-86B266EF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ECFE4E-D080-3103-04E4-7EB2BC6CB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6" name="Marcador de posición de Cameo 4">
            <a:extLst>
              <a:ext uri="{FF2B5EF4-FFF2-40B4-BE49-F238E27FC236}">
                <a16:creationId xmlns:a16="http://schemas.microsoft.com/office/drawing/2014/main" id="{5F60BB42-C6EF-CD85-0102-3882C8D8E33F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3081337" y="2542483"/>
            <a:ext cx="6029325" cy="2775719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673691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08354-B0D4-E791-F214-F5D34F16B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68E8D1-BEDC-A0E3-272A-1D0E30853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7E879F9-A92B-4C3F-203A-57F51D4DA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25212"/>
            <a:ext cx="3932237" cy="3243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556E40-3FC3-B79C-5568-CADD63073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4D349F-2DEF-3B59-9789-A7F4E2E89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49C8AC-7D92-A93B-FCB7-22D5FAEE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C94F0A4D-B335-C18D-4067-43A6DF6EFB0B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818562" y="4435474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066985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27068C-FC4D-1A53-62E9-5631BF2F3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11128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F472870-9160-4FEC-90BB-5077424783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4C39FB-267E-77CE-9B31-6E3CDA5BD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64542"/>
            <a:ext cx="3932237" cy="320444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D76372-0318-2EAC-1D6D-4E48DEE9D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CC4B3B6-9876-2935-B48C-6A02C5D20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4BC042-629A-FE94-7783-FCEA2AFD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ABBFFD86-00C1-E6D3-893A-261FC0E50A3B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36612" y="4435475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2736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E00E4-4623-3829-D7C8-F12C9836E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F2F0F5-2C7E-C3F3-8102-87BE63DB5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57188"/>
          </a:xfrm>
          <a:ln>
            <a:solidFill>
              <a:schemeClr val="accent4">
                <a:alpha val="1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318249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4364A2-E9BE-5947-79BB-82CB6E15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307F53-DC28-7565-BDB2-A687CC368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919113-9C60-5CDB-2729-C93F6697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8D5AAF-CB15-B336-2413-10579F2F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6A6332-9833-D5B2-4A61-1D9133950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89628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10CE74-7A6B-F7A2-A45D-0539E9611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CDC886-7001-1322-CEBF-81573196D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8D4DA0-F68A-47FA-52C2-90F8E5BA4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CC6B1C-830B-46D8-3CE1-3BD47A12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0A4367-6DE4-8044-5288-54AE0791A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55124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82C2720-CEBC-929F-9C64-6D60EF5C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BAA3A89-32E1-FD7C-D2FA-1496B13B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6B4A17-443C-8FC4-A5C6-5DD00D5C3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Imagen 6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01972F2D-6B11-8131-7C63-7079496BB2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427" y="2351058"/>
            <a:ext cx="8569146" cy="198443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8000"/>
              </a:prstClr>
            </a:outerShdw>
          </a:effectLst>
        </p:spPr>
      </p:pic>
      <p:pic>
        <p:nvPicPr>
          <p:cNvPr id="9" name="Imagen 8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29A3275-ADBD-3BB8-95EB-E10EBE4D45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>
            <a:off x="6184491" y="0"/>
            <a:ext cx="6007509" cy="2182761"/>
          </a:xfrm>
          <a:prstGeom prst="rect">
            <a:avLst/>
          </a:prstGeom>
        </p:spPr>
      </p:pic>
      <p:pic>
        <p:nvPicPr>
          <p:cNvPr id="10" name="Imagen 9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266A6623-0C25-4824-4D7C-1DCB30864CF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flipH="1">
            <a:off x="0" y="0"/>
            <a:ext cx="6184491" cy="2182761"/>
          </a:xfrm>
          <a:prstGeom prst="rect">
            <a:avLst/>
          </a:prstGeom>
        </p:spPr>
      </p:pic>
      <p:pic>
        <p:nvPicPr>
          <p:cNvPr id="11" name="Imagen 10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F9DC41B-0924-DBD3-85D1-7321A981947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>
            <a:off x="6184491" y="4675239"/>
            <a:ext cx="6007509" cy="2182761"/>
          </a:xfrm>
          <a:prstGeom prst="rect">
            <a:avLst/>
          </a:prstGeom>
        </p:spPr>
      </p:pic>
      <p:pic>
        <p:nvPicPr>
          <p:cNvPr id="12" name="Imagen 11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832E9735-93F5-D78E-9C91-51D70D598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 flipH="1">
            <a:off x="0" y="4675239"/>
            <a:ext cx="6184491" cy="2182761"/>
          </a:xfrm>
          <a:prstGeom prst="rect">
            <a:avLst/>
          </a:prstGeom>
        </p:spPr>
      </p:pic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A91FAF6B-0622-44AC-3C73-B0F15DCFC3C9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="" xmlns:p232="http://schemas.microsoft.com/office/powerpoint/2023/02/main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465228" y="4675150"/>
            <a:ext cx="3438525" cy="1863762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79635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A5D25-D19F-F726-6B6F-A929BD58E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68041"/>
            <a:ext cx="10515600" cy="7861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102A48-3DFF-6240-02F9-1AFAF8A10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96224" y="4675189"/>
            <a:ext cx="3457575" cy="3651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E8524A-087F-BE21-33DD-F3A56F1F1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B8D5C0-60F5-8BED-13C2-78A43666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9D0F17-0BA4-0C11-2E0D-995E774C5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033C99F4-4E92-F680-EC0E-542AAB1ED1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600075"/>
            <a:ext cx="4857750" cy="1938161"/>
          </a:xfrm>
        </p:spPr>
        <p:txBody>
          <a:bodyPr/>
          <a:lstStyle/>
          <a:p>
            <a:r>
              <a:rPr lang="es-ES"/>
              <a:t>Haga clic en el icono para agregar una imagen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3953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6120D-064B-9D06-1A60-8C8D14A0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AA4B55-F632-D4EB-99FC-D1BA88C03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BE9310D-DD61-1A6B-F331-3EEEFADDA1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390D67-76E7-727C-1581-5139657E7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B7507B8-283D-1913-F943-984D1134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CF23C0-2B6F-C705-79F4-0CE042252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6427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>
  <p:cSld name="Comparación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7AFFD-C157-D5A7-DA64-278B7E926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5529"/>
            <a:ext cx="10515600" cy="10310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E7425D-1291-2050-8B3E-1ABE9AD6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1" y="1915319"/>
            <a:ext cx="5157787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DD965D-67FC-4EF4-3402-BA71D66A4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2505075"/>
            <a:ext cx="5157787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A5AA82-40DA-2D96-1EA3-2A4436E519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15318"/>
            <a:ext cx="5183188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15C33B-882E-2466-D1BB-646569372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B34E45A-85A3-8CEF-FA52-B37DE701E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19F98F6-9C84-6EF4-4C51-501D0E3BB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769AD2-5996-3531-620C-2E23D715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4664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55B4B8-8753-ADDD-47EA-F4AD6AA4D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25521"/>
            <a:ext cx="10515600" cy="2006958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AB0836-C050-A2AB-E46E-34CE06E9E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4D8230-1FFE-A9E2-F7E7-86B266EF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ECFE4E-D080-3103-04E4-7EB2BC6CB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050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08354-B0D4-E791-F214-F5D34F16B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68E8D1-BEDC-A0E3-272A-1D0E30853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7E879F9-A92B-4C3F-203A-57F51D4DA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25212"/>
            <a:ext cx="3932237" cy="3243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556E40-3FC3-B79C-5568-CADD63073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4D349F-2DEF-3B59-9789-A7F4E2E89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49C8AC-7D92-A93B-FCB7-22D5FAEE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050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27068C-FC4D-1A53-62E9-5631BF2F3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11128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F472870-9160-4FEC-90BB-5077424783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4C39FB-267E-77CE-9B31-6E3CDA5BD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64542"/>
            <a:ext cx="3932237" cy="320444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D76372-0318-2EAC-1D6D-4E48DEE9D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CC4B3B6-9876-2935-B48C-6A02C5D20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4BC042-629A-FE94-7783-FCEA2AFD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92277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4364A2-E9BE-5947-79BB-82CB6E15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307F53-DC28-7565-BDB2-A687CC368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919113-9C60-5CDB-2729-C93F6697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8D5AAF-CB15-B336-2413-10579F2F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6A6332-9833-D5B2-4A61-1D9133950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75203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611A209-C42E-B714-A03D-5AE9389F9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119"/>
            <a:ext cx="10515600" cy="1080217"/>
          </a:xfrm>
          <a:prstGeom prst="rect">
            <a:avLst/>
          </a:prstGeom>
          <a:solidFill>
            <a:srgbClr val="FFFFFF">
              <a:alpha val="68000"/>
            </a:srgbClr>
          </a:solidFill>
          <a:ln w="28575" cmpd="thickThin">
            <a:solidFill>
              <a:schemeClr val="accent3">
                <a:alpha val="36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C0A36D-EF5A-5E93-A124-AA7D2923A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742" y="1864954"/>
            <a:ext cx="10515600" cy="435133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1">
                <a:alpha val="31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538F48-2C64-DF3A-43C6-AD0E3D03F8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676324-8AD7-CC9A-0DE6-FE65E29E1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3C38A2-47AA-47EE-2AC2-39AA5B4CE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06896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6" r:id="rId7"/>
    <p:sldLayoutId id="2147483657" r:id="rId8"/>
    <p:sldLayoutId id="2147483658" r:id="rId9"/>
    <p:sldLayoutId id="2147483659" r:id="rId10"/>
    <p:sldLayoutId id="21474836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indent="-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50" indent="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78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611A209-C42E-B714-A03D-5AE9389F9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119"/>
            <a:ext cx="10515600" cy="1080217"/>
          </a:xfrm>
          <a:prstGeom prst="rect">
            <a:avLst/>
          </a:prstGeom>
          <a:solidFill>
            <a:srgbClr val="FFFFFF">
              <a:alpha val="68000"/>
            </a:srgbClr>
          </a:solidFill>
          <a:ln w="28575" cmpd="thickThin">
            <a:solidFill>
              <a:schemeClr val="accent3">
                <a:alpha val="36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C0A36D-EF5A-5E93-A124-AA7D2923A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742" y="1864954"/>
            <a:ext cx="10515600" cy="435133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1">
                <a:alpha val="31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538F48-2C64-DF3A-43C6-AD0E3D03F8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487210-C3B0-44AB-9478-8E13CD145314}" type="datetimeFigureOut">
              <a:rPr lang="es-CO" smtClean="0"/>
              <a:t>25/10/2024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676324-8AD7-CC9A-0DE6-FE65E29E1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3C38A2-47AA-47EE-2AC2-39AA5B4CE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8886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indent="-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50" indent="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78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png"/><Relationship Id="rId4" Type="http://schemas.openxmlformats.org/officeDocument/2006/relationships/image" Target="../media/image7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0C042E-0D3E-4A2D-B439-FAA5341F5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00047"/>
            <a:ext cx="9144000" cy="1457906"/>
          </a:xfrm>
        </p:spPr>
        <p:txBody>
          <a:bodyPr>
            <a:normAutofit fontScale="90000"/>
          </a:bodyPr>
          <a:lstStyle/>
          <a:p>
            <a:r>
              <a:rPr lang="es-MX" dirty="0"/>
              <a:t>Conceptos clave de </a:t>
            </a:r>
            <a:r>
              <a:rPr lang="es-MX" dirty="0" err="1"/>
              <a:t>Blockchain</a:t>
            </a:r>
            <a:r>
              <a:rPr lang="es-MX" dirty="0"/>
              <a:t> y de SQL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62514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B0F67-92D7-4CFA-A6D8-6387C3E7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JOINS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F1987A5-CF7A-4F02-8223-AD18C9A1A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8023"/>
            <a:ext cx="10556905" cy="2681953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669D431-87ED-42ED-AFAC-8425787187F7}"/>
              </a:ext>
            </a:extLst>
          </p:cNvPr>
          <p:cNvSpPr/>
          <p:nvPr/>
        </p:nvSpPr>
        <p:spPr>
          <a:xfrm>
            <a:off x="2277533" y="3996267"/>
            <a:ext cx="499534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95183FA2-D671-4505-9308-127CBC741579}"/>
              </a:ext>
            </a:extLst>
          </p:cNvPr>
          <p:cNvSpPr/>
          <p:nvPr/>
        </p:nvSpPr>
        <p:spPr>
          <a:xfrm>
            <a:off x="2429933" y="4411138"/>
            <a:ext cx="499534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75999A2D-648C-4E36-BA55-D3010BBBF796}"/>
              </a:ext>
            </a:extLst>
          </p:cNvPr>
          <p:cNvSpPr/>
          <p:nvPr/>
        </p:nvSpPr>
        <p:spPr>
          <a:xfrm>
            <a:off x="2810935" y="3996268"/>
            <a:ext cx="905932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D3675694-3E84-4A25-A971-DA553C396DC5}"/>
              </a:ext>
            </a:extLst>
          </p:cNvPr>
          <p:cNvSpPr/>
          <p:nvPr/>
        </p:nvSpPr>
        <p:spPr>
          <a:xfrm>
            <a:off x="2963334" y="4411138"/>
            <a:ext cx="1075265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BE309537-263C-4597-A584-7DB80D7EA58E}"/>
              </a:ext>
            </a:extLst>
          </p:cNvPr>
          <p:cNvSpPr/>
          <p:nvPr/>
        </p:nvSpPr>
        <p:spPr>
          <a:xfrm>
            <a:off x="3894670" y="4004732"/>
            <a:ext cx="728130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9613C42F-3882-4E5C-8F6F-FF08462BE026}"/>
              </a:ext>
            </a:extLst>
          </p:cNvPr>
          <p:cNvSpPr/>
          <p:nvPr/>
        </p:nvSpPr>
        <p:spPr>
          <a:xfrm>
            <a:off x="4241801" y="4411138"/>
            <a:ext cx="888999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Flecha: curvada hacia arriba 4">
            <a:extLst>
              <a:ext uri="{FF2B5EF4-FFF2-40B4-BE49-F238E27FC236}">
                <a16:creationId xmlns:a16="http://schemas.microsoft.com/office/drawing/2014/main" id="{D5722365-71FE-4E27-B037-F51677AFFC70}"/>
              </a:ext>
            </a:extLst>
          </p:cNvPr>
          <p:cNvSpPr/>
          <p:nvPr/>
        </p:nvSpPr>
        <p:spPr>
          <a:xfrm>
            <a:off x="1684867" y="4727641"/>
            <a:ext cx="3107266" cy="406406"/>
          </a:xfrm>
          <a:prstGeom prst="curvedUp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6" name="Flecha: curvada hacia abajo 5">
            <a:extLst>
              <a:ext uri="{FF2B5EF4-FFF2-40B4-BE49-F238E27FC236}">
                <a16:creationId xmlns:a16="http://schemas.microsoft.com/office/drawing/2014/main" id="{6AA8759C-EF05-4D43-964D-4CE2EB12AEA9}"/>
              </a:ext>
            </a:extLst>
          </p:cNvPr>
          <p:cNvSpPr/>
          <p:nvPr/>
        </p:nvSpPr>
        <p:spPr>
          <a:xfrm>
            <a:off x="1608667" y="3589861"/>
            <a:ext cx="2751666" cy="406406"/>
          </a:xfrm>
          <a:prstGeom prst="curved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5CBA90F5-2BC8-4A67-9C1F-D53CB414E09E}"/>
              </a:ext>
            </a:extLst>
          </p:cNvPr>
          <p:cNvSpPr/>
          <p:nvPr/>
        </p:nvSpPr>
        <p:spPr>
          <a:xfrm>
            <a:off x="4665140" y="3996268"/>
            <a:ext cx="262467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9FDC6359-8F1C-4FD8-A28D-0FC0577521BD}"/>
              </a:ext>
            </a:extLst>
          </p:cNvPr>
          <p:cNvSpPr/>
          <p:nvPr/>
        </p:nvSpPr>
        <p:spPr>
          <a:xfrm>
            <a:off x="5177367" y="4411138"/>
            <a:ext cx="262467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83738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5" grpId="0" animBg="1"/>
      <p:bldP spid="6" grpId="0" animBg="1"/>
      <p:bldP spid="22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B0F67-92D7-4CFA-A6D8-6387C3E7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GROUP BY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34473E-7815-4010-9951-725E088AB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/>
              <a:t>Se utiliza para agrupar filas que tienen los mismos valores en columnas específicas, a menudo utilizado con funciones de agregación (como `COUNT`, `SUM`, `AVG`, etc.) para obtener resúmenes de datos.</a:t>
            </a:r>
          </a:p>
        </p:txBody>
      </p:sp>
    </p:spTree>
    <p:extLst>
      <p:ext uri="{BB962C8B-B14F-4D97-AF65-F5344CB8AC3E}">
        <p14:creationId xmlns:p14="http://schemas.microsoft.com/office/powerpoint/2010/main" val="1645084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B0F67-92D7-4CFA-A6D8-6387C3E7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Agregaciones más comunes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34473E-7815-4010-9951-725E088AB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b="1" dirty="0"/>
              <a:t>COUNT():</a:t>
            </a:r>
            <a:r>
              <a:rPr lang="es-MX" dirty="0"/>
              <a:t> Cuenta el número de registros en un grupo.</a:t>
            </a:r>
          </a:p>
          <a:p>
            <a:r>
              <a:rPr lang="es-MX" b="1" dirty="0"/>
              <a:t>SUM():</a:t>
            </a:r>
            <a:r>
              <a:rPr lang="es-MX" dirty="0"/>
              <a:t> Suma los valores numéricos en un grupo.</a:t>
            </a:r>
          </a:p>
          <a:p>
            <a:r>
              <a:rPr lang="es-MX" b="1" dirty="0"/>
              <a:t>AVG():</a:t>
            </a:r>
            <a:r>
              <a:rPr lang="es-MX" dirty="0"/>
              <a:t> Calcula el promedio de los valores numéricos en un grupo.</a:t>
            </a:r>
          </a:p>
          <a:p>
            <a:r>
              <a:rPr lang="es-MX" b="1" dirty="0"/>
              <a:t>MAX()</a:t>
            </a:r>
            <a:r>
              <a:rPr lang="es-MX" dirty="0"/>
              <a:t> y </a:t>
            </a:r>
            <a:r>
              <a:rPr lang="es-MX" b="1" dirty="0"/>
              <a:t>MIN():</a:t>
            </a:r>
            <a:r>
              <a:rPr lang="es-MX" dirty="0"/>
              <a:t> Encuentran el valor máximo y mínimo en un grupo.</a:t>
            </a:r>
          </a:p>
        </p:txBody>
      </p:sp>
    </p:spTree>
    <p:extLst>
      <p:ext uri="{BB962C8B-B14F-4D97-AF65-F5344CB8AC3E}">
        <p14:creationId xmlns:p14="http://schemas.microsoft.com/office/powerpoint/2010/main" val="2041886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B0F67-92D7-4CFA-A6D8-6387C3E7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GROUP BY + Agregaciones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41DBE7B-61C6-4429-B4CF-C5EB1C38F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05481"/>
            <a:ext cx="10160000" cy="2394395"/>
          </a:xfrm>
          <a:prstGeom prst="rect">
            <a:avLst/>
          </a:prstGeom>
        </p:spPr>
      </p:pic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D4ECD973-5821-4E91-B118-65578D59684F}"/>
              </a:ext>
            </a:extLst>
          </p:cNvPr>
          <p:cNvSpPr/>
          <p:nvPr/>
        </p:nvSpPr>
        <p:spPr>
          <a:xfrm>
            <a:off x="838200" y="2921000"/>
            <a:ext cx="575733" cy="220133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75E24A98-F2F7-4313-B0F8-992517DEA8EC}"/>
              </a:ext>
            </a:extLst>
          </p:cNvPr>
          <p:cNvSpPr/>
          <p:nvPr/>
        </p:nvSpPr>
        <p:spPr>
          <a:xfrm>
            <a:off x="846663" y="3539070"/>
            <a:ext cx="423337" cy="220133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81464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B0F67-92D7-4CFA-A6D8-6387C3E7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GROUP BY + Agregaciones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41DBE7B-61C6-4429-B4CF-C5EB1C38F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05481"/>
            <a:ext cx="10160000" cy="2394395"/>
          </a:xfrm>
          <a:prstGeom prst="rect">
            <a:avLst/>
          </a:prstGeom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FEE36B88-CDAE-4F06-B3DB-E95239550A19}"/>
              </a:ext>
            </a:extLst>
          </p:cNvPr>
          <p:cNvSpPr/>
          <p:nvPr/>
        </p:nvSpPr>
        <p:spPr>
          <a:xfrm>
            <a:off x="838200" y="3945467"/>
            <a:ext cx="922867" cy="220133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F58B11F7-B73C-4141-AF0B-772EDF28FA55}"/>
              </a:ext>
            </a:extLst>
          </p:cNvPr>
          <p:cNvSpPr/>
          <p:nvPr/>
        </p:nvSpPr>
        <p:spPr>
          <a:xfrm>
            <a:off x="1143001" y="4148668"/>
            <a:ext cx="922867" cy="220133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E2BE08A2-F263-49E7-A13E-236EE358CF11}"/>
              </a:ext>
            </a:extLst>
          </p:cNvPr>
          <p:cNvSpPr/>
          <p:nvPr/>
        </p:nvSpPr>
        <p:spPr>
          <a:xfrm>
            <a:off x="1151470" y="3124201"/>
            <a:ext cx="922867" cy="220133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674BC62-05C7-45DE-AA87-3773BF693E4D}"/>
              </a:ext>
            </a:extLst>
          </p:cNvPr>
          <p:cNvSpPr/>
          <p:nvPr/>
        </p:nvSpPr>
        <p:spPr>
          <a:xfrm>
            <a:off x="2302935" y="4157136"/>
            <a:ext cx="2946398" cy="220133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75639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B0F67-92D7-4CFA-A6D8-6387C3E7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GROUP BY + Agregaciones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41DBE7B-61C6-4429-B4CF-C5EB1C38F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05481"/>
            <a:ext cx="10160000" cy="2394395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9627AEE6-D5FC-407E-AE95-DE17BABE7AD0}"/>
              </a:ext>
            </a:extLst>
          </p:cNvPr>
          <p:cNvSpPr/>
          <p:nvPr/>
        </p:nvSpPr>
        <p:spPr>
          <a:xfrm>
            <a:off x="855134" y="4343400"/>
            <a:ext cx="1854199" cy="465667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B7BD90C-EBD9-415A-82C3-649185264082}"/>
              </a:ext>
            </a:extLst>
          </p:cNvPr>
          <p:cNvSpPr/>
          <p:nvPr/>
        </p:nvSpPr>
        <p:spPr>
          <a:xfrm>
            <a:off x="1126066" y="3342256"/>
            <a:ext cx="1346201" cy="230678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04055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27728-072D-4C45-8FD3-BDC629F82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9400"/>
            <a:ext cx="10515600" cy="1540933"/>
          </a:xfrm>
        </p:spPr>
        <p:txBody>
          <a:bodyPr>
            <a:normAutofit fontScale="90000"/>
          </a:bodyPr>
          <a:lstStyle/>
          <a:p>
            <a:r>
              <a:rPr lang="es-MX" sz="5400" dirty="0"/>
              <a:t>¿Cómo podemos llevar todo esto a </a:t>
            </a:r>
            <a:r>
              <a:rPr lang="es-MX" sz="5400" dirty="0" err="1"/>
              <a:t>Blockchain</a:t>
            </a:r>
            <a:r>
              <a:rPr lang="es-MX" sz="5400" dirty="0"/>
              <a:t>? ¿Es posible?</a:t>
            </a:r>
            <a:endParaRPr lang="es-CO" sz="5400" dirty="0"/>
          </a:p>
        </p:txBody>
      </p:sp>
    </p:spTree>
    <p:extLst>
      <p:ext uri="{BB962C8B-B14F-4D97-AF65-F5344CB8AC3E}">
        <p14:creationId xmlns:p14="http://schemas.microsoft.com/office/powerpoint/2010/main" val="2820378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821E5EDF-FA72-4290-AF85-29DDB7A83DE7}"/>
              </a:ext>
            </a:extLst>
          </p:cNvPr>
          <p:cNvSpPr/>
          <p:nvPr/>
        </p:nvSpPr>
        <p:spPr>
          <a:xfrm>
            <a:off x="2345263" y="770463"/>
            <a:ext cx="3666067" cy="257386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Estructura de datos descentralizada</a:t>
            </a:r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CO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E8553F98-D0F6-4BDE-B1F1-45760EB59A07}"/>
              </a:ext>
            </a:extLst>
          </p:cNvPr>
          <p:cNvSpPr/>
          <p:nvPr/>
        </p:nvSpPr>
        <p:spPr>
          <a:xfrm>
            <a:off x="2345263" y="3513670"/>
            <a:ext cx="3666067" cy="257386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Enfoque de transparencia e inmutabilidad</a:t>
            </a:r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CO" dirty="0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D0F0B5DD-A188-472F-9DC4-BA4562C73E4E}"/>
              </a:ext>
            </a:extLst>
          </p:cNvPr>
          <p:cNvSpPr/>
          <p:nvPr/>
        </p:nvSpPr>
        <p:spPr>
          <a:xfrm>
            <a:off x="6180670" y="770463"/>
            <a:ext cx="3666067" cy="25738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Limitaciones de contratos inteligentes</a:t>
            </a:r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CO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B814AC08-8648-4368-8914-1012CE3AB444}"/>
              </a:ext>
            </a:extLst>
          </p:cNvPr>
          <p:cNvSpPr/>
          <p:nvPr/>
        </p:nvSpPr>
        <p:spPr>
          <a:xfrm>
            <a:off x="6180670" y="3513670"/>
            <a:ext cx="3666067" cy="257386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Diseño alternativo</a:t>
            </a:r>
          </a:p>
          <a:p>
            <a:pPr algn="ctr"/>
            <a:r>
              <a:rPr lang="es-MX" dirty="0"/>
              <a:t>(Indexación y consultas Off-</a:t>
            </a:r>
            <a:r>
              <a:rPr lang="es-MX" dirty="0" err="1"/>
              <a:t>Chain</a:t>
            </a:r>
            <a:r>
              <a:rPr lang="es-MX" dirty="0"/>
              <a:t>)</a:t>
            </a:r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MX" dirty="0"/>
          </a:p>
          <a:p>
            <a:pPr algn="ctr"/>
            <a:endParaRPr lang="es-CO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249AA96C-C0FE-499D-9986-51417038E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268" y="1526137"/>
            <a:ext cx="1937129" cy="1660084"/>
          </a:xfrm>
          <a:prstGeom prst="round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62E343B6-EC67-4067-AFDA-6F14706A6217}"/>
              </a:ext>
            </a:extLst>
          </p:cNvPr>
          <p:cNvSpPr txBox="1"/>
          <p:nvPr/>
        </p:nvSpPr>
        <p:spPr>
          <a:xfrm>
            <a:off x="4483096" y="1756014"/>
            <a:ext cx="14647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solidFill>
                  <a:schemeClr val="bg1"/>
                </a:solidFill>
              </a:rPr>
              <a:t>Lista enlazada de registros</a:t>
            </a:r>
          </a:p>
          <a:p>
            <a:endParaRPr lang="es-MX" sz="1200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</a:rPr>
              <a:t>Sin acceso directo entre registros (Llaves foráneas)</a:t>
            </a:r>
            <a:endParaRPr lang="es-CO" sz="1200" dirty="0">
              <a:solidFill>
                <a:schemeClr val="bg1"/>
              </a:solidFill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0C1ADB25-E5BA-4378-B323-E1BBC17B1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998" y="1568472"/>
            <a:ext cx="1837870" cy="1473098"/>
          </a:xfrm>
          <a:prstGeom prst="round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52542F92-EDC0-4507-8B3D-64E38138DA5A}"/>
              </a:ext>
            </a:extLst>
          </p:cNvPr>
          <p:cNvSpPr txBox="1"/>
          <p:nvPr/>
        </p:nvSpPr>
        <p:spPr>
          <a:xfrm>
            <a:off x="8305196" y="1656575"/>
            <a:ext cx="14647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solidFill>
                  <a:schemeClr val="bg1"/>
                </a:solidFill>
              </a:rPr>
              <a:t>Almacenamiento y computación costosa </a:t>
            </a:r>
          </a:p>
          <a:p>
            <a:endParaRPr lang="es-MX" sz="1200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</a:rPr>
              <a:t>Almacenamiento limitado y optimizado</a:t>
            </a:r>
            <a:endParaRPr lang="es-CO" sz="1200" dirty="0">
              <a:solidFill>
                <a:schemeClr val="bg1"/>
              </a:solidFill>
            </a:endParaRPr>
          </a:p>
        </p:txBody>
      </p:sp>
      <p:sp>
        <p:nvSpPr>
          <p:cNvPr id="15" name="Flecha: hacia abajo 14">
            <a:extLst>
              <a:ext uri="{FF2B5EF4-FFF2-40B4-BE49-F238E27FC236}">
                <a16:creationId xmlns:a16="http://schemas.microsoft.com/office/drawing/2014/main" id="{79B61340-7EB9-4434-BE08-47EE7329B248}"/>
              </a:ext>
            </a:extLst>
          </p:cNvPr>
          <p:cNvSpPr/>
          <p:nvPr/>
        </p:nvSpPr>
        <p:spPr>
          <a:xfrm>
            <a:off x="3797295" y="4974169"/>
            <a:ext cx="381000" cy="347134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A8D872C5-27A1-403D-9135-E1D28B6F918B}"/>
              </a:ext>
            </a:extLst>
          </p:cNvPr>
          <p:cNvSpPr/>
          <p:nvPr/>
        </p:nvSpPr>
        <p:spPr>
          <a:xfrm rot="10800000">
            <a:off x="4178296" y="4627035"/>
            <a:ext cx="381000" cy="347134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0B392D65-7133-43E5-BF4E-9838BBD201FC}"/>
              </a:ext>
            </a:extLst>
          </p:cNvPr>
          <p:cNvSpPr txBox="1"/>
          <p:nvPr/>
        </p:nvSpPr>
        <p:spPr>
          <a:xfrm>
            <a:off x="2434159" y="4751000"/>
            <a:ext cx="14647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dirty="0">
                <a:solidFill>
                  <a:schemeClr val="bg1"/>
                </a:solidFill>
              </a:rPr>
              <a:t>- Complejidad</a:t>
            </a:r>
            <a:endParaRPr lang="es-CO" sz="1600" dirty="0">
              <a:solidFill>
                <a:schemeClr val="bg1"/>
              </a:solidFill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878A560-95B7-4259-B569-648D0D8369CD}"/>
              </a:ext>
            </a:extLst>
          </p:cNvPr>
          <p:cNvSpPr txBox="1"/>
          <p:nvPr/>
        </p:nvSpPr>
        <p:spPr>
          <a:xfrm>
            <a:off x="4483095" y="4800602"/>
            <a:ext cx="14647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>
                <a:solidFill>
                  <a:schemeClr val="bg1"/>
                </a:solidFill>
              </a:rPr>
              <a:t>+ Transparencia</a:t>
            </a:r>
            <a:endParaRPr lang="es-CO" sz="1400" dirty="0">
              <a:solidFill>
                <a:schemeClr val="bg1"/>
              </a:solidFill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07A22502-C3F2-4461-A2F2-70AC3A46A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223" y="4184674"/>
            <a:ext cx="1833645" cy="1669508"/>
          </a:xfrm>
          <a:prstGeom prst="round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46A58D54-B798-4AF0-8C33-5379DBCC5131}"/>
              </a:ext>
            </a:extLst>
          </p:cNvPr>
          <p:cNvSpPr txBox="1"/>
          <p:nvPr/>
        </p:nvSpPr>
        <p:spPr>
          <a:xfrm>
            <a:off x="8305196" y="4281671"/>
            <a:ext cx="14647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solidFill>
                  <a:schemeClr val="bg1"/>
                </a:solidFill>
              </a:rPr>
              <a:t>Existencia de Oráculos para indexar y consultar</a:t>
            </a:r>
          </a:p>
          <a:p>
            <a:endParaRPr lang="es-MX" sz="1200" dirty="0">
              <a:solidFill>
                <a:schemeClr val="bg1"/>
              </a:solidFill>
            </a:endParaRPr>
          </a:p>
          <a:p>
            <a:r>
              <a:rPr lang="es-MX" sz="1200" dirty="0">
                <a:solidFill>
                  <a:schemeClr val="bg1"/>
                </a:solidFill>
              </a:rPr>
              <a:t>Integración con tecnologías externas (SQL)</a:t>
            </a:r>
            <a:endParaRPr lang="es-CO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1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3" grpId="0"/>
      <p:bldP spid="15" grpId="0" animBg="1"/>
      <p:bldP spid="16" grpId="0" animBg="1"/>
      <p:bldP spid="18" grpId="0"/>
      <p:bldP spid="19" grpId="0"/>
      <p:bldP spid="2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E11949-F286-4CFA-B73C-0F50025DA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Flexibilidad vs Seguridad y Transparencia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994888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27728-072D-4C45-8FD3-BDC629F82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51107"/>
            <a:ext cx="10515600" cy="1109226"/>
          </a:xfrm>
        </p:spPr>
        <p:txBody>
          <a:bodyPr>
            <a:normAutofit/>
          </a:bodyPr>
          <a:lstStyle/>
          <a:p>
            <a:r>
              <a:rPr lang="es-MX" sz="5400" dirty="0"/>
              <a:t>De la clase anterior…</a:t>
            </a:r>
            <a:endParaRPr lang="es-CO" sz="5400" dirty="0"/>
          </a:p>
        </p:txBody>
      </p:sp>
    </p:spTree>
    <p:extLst>
      <p:ext uri="{BB962C8B-B14F-4D97-AF65-F5344CB8AC3E}">
        <p14:creationId xmlns:p14="http://schemas.microsoft.com/office/powerpoint/2010/main" val="229745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40EB84D-0B11-4092-9187-FDC3E3466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959" y="4112419"/>
            <a:ext cx="6753973" cy="385025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CB17B6F3-1070-4C24-8DD7-F9ED6C258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360" y="4595856"/>
            <a:ext cx="5828067" cy="339829"/>
          </a:xfrm>
          <a:prstGeom prst="rect">
            <a:avLst/>
          </a:prstGeom>
        </p:spPr>
      </p:pic>
      <p:pic>
        <p:nvPicPr>
          <p:cNvPr id="42" name="Imagen 41">
            <a:extLst>
              <a:ext uri="{FF2B5EF4-FFF2-40B4-BE49-F238E27FC236}">
                <a16:creationId xmlns:a16="http://schemas.microsoft.com/office/drawing/2014/main" id="{0D1CD6D5-6A00-486F-A284-5B403090CC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3360" y="5060718"/>
            <a:ext cx="5119907" cy="308222"/>
          </a:xfrm>
          <a:prstGeom prst="rect">
            <a:avLst/>
          </a:prstGeom>
        </p:spPr>
      </p:pic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27CC3641-D6B0-4338-967A-645E2BE6B505}"/>
              </a:ext>
            </a:extLst>
          </p:cNvPr>
          <p:cNvSpPr/>
          <p:nvPr/>
        </p:nvSpPr>
        <p:spPr>
          <a:xfrm>
            <a:off x="2813359" y="4112419"/>
            <a:ext cx="1335307" cy="35840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3" name="Rectángulo: esquinas redondeadas 42">
            <a:extLst>
              <a:ext uri="{FF2B5EF4-FFF2-40B4-BE49-F238E27FC236}">
                <a16:creationId xmlns:a16="http://schemas.microsoft.com/office/drawing/2014/main" id="{2E553829-9616-4C5D-8924-464BE9D0F60F}"/>
              </a:ext>
            </a:extLst>
          </p:cNvPr>
          <p:cNvSpPr/>
          <p:nvPr/>
        </p:nvSpPr>
        <p:spPr>
          <a:xfrm>
            <a:off x="2813359" y="5035627"/>
            <a:ext cx="1428442" cy="35840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: esquinas redondeadas 43">
            <a:extLst>
              <a:ext uri="{FF2B5EF4-FFF2-40B4-BE49-F238E27FC236}">
                <a16:creationId xmlns:a16="http://schemas.microsoft.com/office/drawing/2014/main" id="{9CB47BAE-BA7E-4FC0-9F56-A5957728C301}"/>
              </a:ext>
            </a:extLst>
          </p:cNvPr>
          <p:cNvSpPr/>
          <p:nvPr/>
        </p:nvSpPr>
        <p:spPr>
          <a:xfrm>
            <a:off x="2813359" y="4565573"/>
            <a:ext cx="810375" cy="35840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Rectángulo: esquinas redondeadas 44">
            <a:extLst>
              <a:ext uri="{FF2B5EF4-FFF2-40B4-BE49-F238E27FC236}">
                <a16:creationId xmlns:a16="http://schemas.microsoft.com/office/drawing/2014/main" id="{22459A21-B594-4E9E-9F50-1484E1AD0144}"/>
              </a:ext>
            </a:extLst>
          </p:cNvPr>
          <p:cNvSpPr/>
          <p:nvPr/>
        </p:nvSpPr>
        <p:spPr>
          <a:xfrm>
            <a:off x="4148667" y="4112419"/>
            <a:ext cx="668868" cy="358404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6" name="Rectángulo: esquinas redondeadas 45">
            <a:extLst>
              <a:ext uri="{FF2B5EF4-FFF2-40B4-BE49-F238E27FC236}">
                <a16:creationId xmlns:a16="http://schemas.microsoft.com/office/drawing/2014/main" id="{154E66D1-7ADE-498E-A204-0A159861FF6C}"/>
              </a:ext>
            </a:extLst>
          </p:cNvPr>
          <p:cNvSpPr/>
          <p:nvPr/>
        </p:nvSpPr>
        <p:spPr>
          <a:xfrm>
            <a:off x="5537198" y="4565573"/>
            <a:ext cx="1286935" cy="358404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Rectángulo: esquinas redondeadas 46">
            <a:extLst>
              <a:ext uri="{FF2B5EF4-FFF2-40B4-BE49-F238E27FC236}">
                <a16:creationId xmlns:a16="http://schemas.microsoft.com/office/drawing/2014/main" id="{12A84460-9CDF-4A3E-BE7C-92DC9A49B9A1}"/>
              </a:ext>
            </a:extLst>
          </p:cNvPr>
          <p:cNvSpPr/>
          <p:nvPr/>
        </p:nvSpPr>
        <p:spPr>
          <a:xfrm>
            <a:off x="4250268" y="5035627"/>
            <a:ext cx="1286929" cy="358404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8" name="Rectángulo: esquinas redondeadas 47">
            <a:extLst>
              <a:ext uri="{FF2B5EF4-FFF2-40B4-BE49-F238E27FC236}">
                <a16:creationId xmlns:a16="http://schemas.microsoft.com/office/drawing/2014/main" id="{3AED4802-B060-48B7-AB40-FE26918B5D6D}"/>
              </a:ext>
            </a:extLst>
          </p:cNvPr>
          <p:cNvSpPr/>
          <p:nvPr/>
        </p:nvSpPr>
        <p:spPr>
          <a:xfrm>
            <a:off x="4817535" y="4112419"/>
            <a:ext cx="3005666" cy="358404"/>
          </a:xfrm>
          <a:prstGeom prst="round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9" name="Rectángulo: esquinas redondeadas 48">
            <a:extLst>
              <a:ext uri="{FF2B5EF4-FFF2-40B4-BE49-F238E27FC236}">
                <a16:creationId xmlns:a16="http://schemas.microsoft.com/office/drawing/2014/main" id="{56D4051C-C253-4E29-8759-9D0F350502CE}"/>
              </a:ext>
            </a:extLst>
          </p:cNvPr>
          <p:cNvSpPr/>
          <p:nvPr/>
        </p:nvSpPr>
        <p:spPr>
          <a:xfrm>
            <a:off x="3623734" y="4565573"/>
            <a:ext cx="1335307" cy="358404"/>
          </a:xfrm>
          <a:prstGeom prst="round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Rectángulo: esquinas redondeadas 49">
            <a:extLst>
              <a:ext uri="{FF2B5EF4-FFF2-40B4-BE49-F238E27FC236}">
                <a16:creationId xmlns:a16="http://schemas.microsoft.com/office/drawing/2014/main" id="{D92495D8-84B6-4620-A2A5-54FF4D941C1E}"/>
              </a:ext>
            </a:extLst>
          </p:cNvPr>
          <p:cNvSpPr/>
          <p:nvPr/>
        </p:nvSpPr>
        <p:spPr>
          <a:xfrm>
            <a:off x="5545664" y="5035627"/>
            <a:ext cx="2277537" cy="3584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Rectángulo: esquinas redondeadas 50">
            <a:extLst>
              <a:ext uri="{FF2B5EF4-FFF2-40B4-BE49-F238E27FC236}">
                <a16:creationId xmlns:a16="http://schemas.microsoft.com/office/drawing/2014/main" id="{6A1C4369-7D02-41E9-A929-6ECB84831D81}"/>
              </a:ext>
            </a:extLst>
          </p:cNvPr>
          <p:cNvSpPr/>
          <p:nvPr/>
        </p:nvSpPr>
        <p:spPr>
          <a:xfrm>
            <a:off x="6824133" y="4566337"/>
            <a:ext cx="1651001" cy="3584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2" name="Imagen 51">
            <a:extLst>
              <a:ext uri="{FF2B5EF4-FFF2-40B4-BE49-F238E27FC236}">
                <a16:creationId xmlns:a16="http://schemas.microsoft.com/office/drawing/2014/main" id="{77833406-D858-4A45-88F8-F0E3A1B1E7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3288" y="739905"/>
            <a:ext cx="4245424" cy="251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50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40829-A35F-4B2E-AAD1-40E2BC033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El combustible de </a:t>
            </a:r>
            <a:r>
              <a:rPr lang="es-MX" dirty="0" err="1"/>
              <a:t>Blockchain</a:t>
            </a:r>
            <a:r>
              <a:rPr lang="es-MX" dirty="0"/>
              <a:t> – Gas –</a:t>
            </a:r>
            <a:endParaRPr lang="es-CO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7700054-C234-4C0A-8DD8-78234E92F8E2}"/>
              </a:ext>
            </a:extLst>
          </p:cNvPr>
          <p:cNvSpPr/>
          <p:nvPr/>
        </p:nvSpPr>
        <p:spPr>
          <a:xfrm>
            <a:off x="2465236" y="2720793"/>
            <a:ext cx="1481667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/>
              <a:t>Operaciones “baratas”</a:t>
            </a:r>
            <a:endParaRPr lang="es-CO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5E6B4C2B-C6E2-4DAA-A065-6F3DE42112D6}"/>
              </a:ext>
            </a:extLst>
          </p:cNvPr>
          <p:cNvSpPr/>
          <p:nvPr/>
        </p:nvSpPr>
        <p:spPr>
          <a:xfrm>
            <a:off x="2465236" y="4524195"/>
            <a:ext cx="1481667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Operaciones “caras”</a:t>
            </a:r>
            <a:endParaRPr lang="es-CO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1B7CBBC-3566-47C1-927F-C63DA5B7CF66}"/>
              </a:ext>
            </a:extLst>
          </p:cNvPr>
          <p:cNvSpPr txBox="1"/>
          <p:nvPr/>
        </p:nvSpPr>
        <p:spPr>
          <a:xfrm>
            <a:off x="2698069" y="3304993"/>
            <a:ext cx="101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+, -, *, /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47C2ED0-F011-4E94-BC17-223516068D0C}"/>
              </a:ext>
            </a:extLst>
          </p:cNvPr>
          <p:cNvSpPr txBox="1"/>
          <p:nvPr/>
        </p:nvSpPr>
        <p:spPr>
          <a:xfrm>
            <a:off x="2465236" y="5108395"/>
            <a:ext cx="14816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Almacenar información en la </a:t>
            </a:r>
            <a:r>
              <a:rPr lang="es-MX" sz="1400" dirty="0" err="1"/>
              <a:t>Blockchain</a:t>
            </a:r>
            <a:endParaRPr lang="es-MX" sz="1400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B51AE165-26B8-4C6F-AEEF-AEA57FCE1D26}"/>
              </a:ext>
            </a:extLst>
          </p:cNvPr>
          <p:cNvSpPr/>
          <p:nvPr/>
        </p:nvSpPr>
        <p:spPr>
          <a:xfrm>
            <a:off x="2211236" y="2314393"/>
            <a:ext cx="2023533" cy="3860800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56E08C5-9382-40B6-B0F1-22C4F8AA2FCC}"/>
              </a:ext>
            </a:extLst>
          </p:cNvPr>
          <p:cNvSpPr txBox="1"/>
          <p:nvPr/>
        </p:nvSpPr>
        <p:spPr>
          <a:xfrm>
            <a:off x="2465235" y="6185371"/>
            <a:ext cx="1481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Operaciones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EDEDD2E-0FC4-4196-BB2E-E480459C2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868" y="3210939"/>
            <a:ext cx="2122263" cy="2067706"/>
          </a:xfrm>
          <a:prstGeom prst="rect">
            <a:avLst/>
          </a:prstGeom>
        </p:spPr>
      </p:pic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F3928F9B-C3D9-49B0-9162-5D930CA1C411}"/>
              </a:ext>
            </a:extLst>
          </p:cNvPr>
          <p:cNvSpPr/>
          <p:nvPr/>
        </p:nvSpPr>
        <p:spPr>
          <a:xfrm>
            <a:off x="4486652" y="4126259"/>
            <a:ext cx="296333" cy="2370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2AD6A4C-D528-482C-81C0-81513D384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199" y="1688616"/>
            <a:ext cx="1207600" cy="1324277"/>
          </a:xfrm>
          <a:prstGeom prst="ellipse">
            <a:avLst/>
          </a:prstGeom>
        </p:spPr>
      </p:pic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CF9D6E75-9F3B-49AC-B40A-50BE9CA6A001}"/>
              </a:ext>
            </a:extLst>
          </p:cNvPr>
          <p:cNvSpPr/>
          <p:nvPr/>
        </p:nvSpPr>
        <p:spPr>
          <a:xfrm>
            <a:off x="7320869" y="4126259"/>
            <a:ext cx="296333" cy="2370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BCE0E668-84A5-4676-B8CB-55E540656CB1}"/>
                  </a:ext>
                </a:extLst>
              </p:cNvPr>
              <p:cNvSpPr txBox="1"/>
              <p:nvPr/>
            </p:nvSpPr>
            <p:spPr>
              <a:xfrm>
                <a:off x="7804904" y="3963309"/>
                <a:ext cx="3293850" cy="298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𝑢𝑡𝑖𝑙𝑖𝑧𝑎𝑑𝑜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𝑝𝑟𝑒𝑐𝑖𝑜</m:t>
                          </m:r>
                        </m:sub>
                      </m:sSub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BCE0E668-84A5-4676-B8CB-55E540656C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4904" y="3963309"/>
                <a:ext cx="3293850" cy="298415"/>
              </a:xfrm>
              <a:prstGeom prst="rect">
                <a:avLst/>
              </a:prstGeom>
              <a:blipFill>
                <a:blip r:embed="rId4"/>
                <a:stretch>
                  <a:fillRect l="-1109" r="-739" b="-26531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CuadroTexto 22">
                <a:extLst>
                  <a:ext uri="{FF2B5EF4-FFF2-40B4-BE49-F238E27FC236}">
                    <a16:creationId xmlns:a16="http://schemas.microsoft.com/office/drawing/2014/main" id="{2C4F1147-6A2C-479D-9FD1-EBD773BED611}"/>
                  </a:ext>
                </a:extLst>
              </p:cNvPr>
              <p:cNvSpPr txBox="1"/>
              <p:nvPr/>
            </p:nvSpPr>
            <p:spPr>
              <a:xfrm>
                <a:off x="7780940" y="4261724"/>
                <a:ext cx="3845348" cy="298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𝑝𝑟𝑒𝑐𝑖𝑜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=#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𝑔𝑤𝑒𝑖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m:rPr>
                          <m:nor/>
                        </m:rPr>
                        <a:rPr lang="es-CO"/>
                        <m:t>0.000000001</m:t>
                      </m:r>
                      <m:r>
                        <m:rPr>
                          <m:nor/>
                        </m:rPr>
                        <a:rPr lang="es-MX" b="0" i="0" smtClean="0"/>
                        <m:t> </m:t>
                      </m:r>
                      <m:r>
                        <m:rPr>
                          <m:nor/>
                        </m:rPr>
                        <a:rPr lang="es-MX" b="0" i="0" smtClean="0"/>
                        <m:t>ETH</m:t>
                      </m:r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23" name="CuadroTexto 22">
                <a:extLst>
                  <a:ext uri="{FF2B5EF4-FFF2-40B4-BE49-F238E27FC236}">
                    <a16:creationId xmlns:a16="http://schemas.microsoft.com/office/drawing/2014/main" id="{2C4F1147-6A2C-479D-9FD1-EBD773BED6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80940" y="4261724"/>
                <a:ext cx="3845348" cy="298415"/>
              </a:xfrm>
              <a:prstGeom prst="rect">
                <a:avLst/>
              </a:prstGeom>
              <a:blipFill>
                <a:blip r:embed="rId5"/>
                <a:stretch>
                  <a:fillRect l="-951" r="-951" b="-26531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40AC1FA5-2A59-47F7-BE07-79A9E4DC9ECA}"/>
              </a:ext>
            </a:extLst>
          </p:cNvPr>
          <p:cNvSpPr/>
          <p:nvPr/>
        </p:nvSpPr>
        <p:spPr>
          <a:xfrm>
            <a:off x="8414561" y="3012893"/>
            <a:ext cx="1804605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Contratos poco complejos</a:t>
            </a:r>
            <a:endParaRPr lang="es-CO" dirty="0"/>
          </a:p>
        </p:txBody>
      </p:sp>
      <p:sp>
        <p:nvSpPr>
          <p:cNvPr id="25" name="Flecha: hacia abajo 24">
            <a:extLst>
              <a:ext uri="{FF2B5EF4-FFF2-40B4-BE49-F238E27FC236}">
                <a16:creationId xmlns:a16="http://schemas.microsoft.com/office/drawing/2014/main" id="{B0D65D17-2564-4D89-9DF2-26D93D9E8D06}"/>
              </a:ext>
            </a:extLst>
          </p:cNvPr>
          <p:cNvSpPr/>
          <p:nvPr/>
        </p:nvSpPr>
        <p:spPr>
          <a:xfrm>
            <a:off x="9940238" y="3304993"/>
            <a:ext cx="557855" cy="510539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9A3B529B-5AE0-451C-921F-00F862FFCBF8}"/>
              </a:ext>
            </a:extLst>
          </p:cNvPr>
          <p:cNvSpPr/>
          <p:nvPr/>
        </p:nvSpPr>
        <p:spPr>
          <a:xfrm>
            <a:off x="8414561" y="4861351"/>
            <a:ext cx="1804605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Contratos muy complejos</a:t>
            </a:r>
            <a:endParaRPr lang="es-CO" dirty="0"/>
          </a:p>
        </p:txBody>
      </p:sp>
      <p:sp>
        <p:nvSpPr>
          <p:cNvPr id="27" name="Flecha: hacia abajo 26">
            <a:extLst>
              <a:ext uri="{FF2B5EF4-FFF2-40B4-BE49-F238E27FC236}">
                <a16:creationId xmlns:a16="http://schemas.microsoft.com/office/drawing/2014/main" id="{7E1D5ED6-4AC2-4543-9E6D-7623814EBD5C}"/>
              </a:ext>
            </a:extLst>
          </p:cNvPr>
          <p:cNvSpPr/>
          <p:nvPr/>
        </p:nvSpPr>
        <p:spPr>
          <a:xfrm rot="10800000">
            <a:off x="9940238" y="5153451"/>
            <a:ext cx="557855" cy="51053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1186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63C1908-E7BB-4A4C-8CE4-FD6A88478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564" y="516587"/>
            <a:ext cx="5887272" cy="5858693"/>
          </a:xfrm>
          <a:prstGeom prst="rect">
            <a:avLst/>
          </a:prstGeom>
        </p:spPr>
      </p:pic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818635D-FA6D-4EF5-9DA4-DEAA9606A207}"/>
              </a:ext>
            </a:extLst>
          </p:cNvPr>
          <p:cNvSpPr/>
          <p:nvPr/>
        </p:nvSpPr>
        <p:spPr>
          <a:xfrm>
            <a:off x="2091267" y="3378201"/>
            <a:ext cx="4563533" cy="740591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FC25B2F9-7C12-413A-A561-A904212B02A8}"/>
              </a:ext>
            </a:extLst>
          </p:cNvPr>
          <p:cNvSpPr/>
          <p:nvPr/>
        </p:nvSpPr>
        <p:spPr>
          <a:xfrm>
            <a:off x="2091266" y="4178061"/>
            <a:ext cx="5562601" cy="1139006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9F9E6617-4C26-4A91-8D58-2A0C9DFF9F5A}"/>
              </a:ext>
            </a:extLst>
          </p:cNvPr>
          <p:cNvSpPr/>
          <p:nvPr/>
        </p:nvSpPr>
        <p:spPr>
          <a:xfrm>
            <a:off x="2091265" y="5388675"/>
            <a:ext cx="5562601" cy="863600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877F3775-D383-4D7B-A8D2-CD46EB82FB8F}"/>
              </a:ext>
            </a:extLst>
          </p:cNvPr>
          <p:cNvSpPr/>
          <p:nvPr/>
        </p:nvSpPr>
        <p:spPr>
          <a:xfrm rot="16200000">
            <a:off x="491893" y="4717873"/>
            <a:ext cx="2874075" cy="194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Funciones y validaciones</a:t>
            </a:r>
            <a:endParaRPr lang="es-CO" sz="1200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1FAC4275-2D4F-4FDC-8770-A7D2ABFD69C7}"/>
              </a:ext>
            </a:extLst>
          </p:cNvPr>
          <p:cNvSpPr/>
          <p:nvPr/>
        </p:nvSpPr>
        <p:spPr>
          <a:xfrm>
            <a:off x="2345268" y="3615269"/>
            <a:ext cx="1176866" cy="135464"/>
          </a:xfrm>
          <a:prstGeom prst="roundRect">
            <a:avLst/>
          </a:prstGeom>
          <a:noFill/>
          <a:ln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7CD9A947-4ACE-4873-A5CB-2061C806202F}"/>
              </a:ext>
            </a:extLst>
          </p:cNvPr>
          <p:cNvSpPr/>
          <p:nvPr/>
        </p:nvSpPr>
        <p:spPr>
          <a:xfrm>
            <a:off x="2345267" y="4809067"/>
            <a:ext cx="2328333" cy="313265"/>
          </a:xfrm>
          <a:prstGeom prst="roundRect">
            <a:avLst/>
          </a:prstGeom>
          <a:noFill/>
          <a:ln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40620682-317B-445E-A90C-A4289C4030CA}"/>
              </a:ext>
            </a:extLst>
          </p:cNvPr>
          <p:cNvSpPr/>
          <p:nvPr/>
        </p:nvSpPr>
        <p:spPr>
          <a:xfrm>
            <a:off x="2345267" y="3750733"/>
            <a:ext cx="4157133" cy="152400"/>
          </a:xfrm>
          <a:prstGeom prst="round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1C738B12-AB77-4212-B873-4C9D067EB2A1}"/>
              </a:ext>
            </a:extLst>
          </p:cNvPr>
          <p:cNvSpPr/>
          <p:nvPr/>
        </p:nvSpPr>
        <p:spPr>
          <a:xfrm>
            <a:off x="9067800" y="3932408"/>
            <a:ext cx="1667934" cy="508000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“caras”</a:t>
            </a:r>
            <a:endParaRPr lang="es-CO" dirty="0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D1FE93FC-06BA-4DA0-A729-40A7C8E4F3B6}"/>
              </a:ext>
            </a:extLst>
          </p:cNvPr>
          <p:cNvSpPr/>
          <p:nvPr/>
        </p:nvSpPr>
        <p:spPr>
          <a:xfrm>
            <a:off x="9067800" y="3240496"/>
            <a:ext cx="1667934" cy="50800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“baratas”</a:t>
            </a:r>
            <a:endParaRPr lang="es-CO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DBC99D89-71D9-4211-9C0D-50BAFAFF9669}"/>
              </a:ext>
            </a:extLst>
          </p:cNvPr>
          <p:cNvSpPr/>
          <p:nvPr/>
        </p:nvSpPr>
        <p:spPr>
          <a:xfrm>
            <a:off x="8763000" y="2650067"/>
            <a:ext cx="2311400" cy="1854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3AC136F-6CA6-4CC6-8C65-D6D16416575F}"/>
              </a:ext>
            </a:extLst>
          </p:cNvPr>
          <p:cNvSpPr txBox="1"/>
          <p:nvPr/>
        </p:nvSpPr>
        <p:spPr>
          <a:xfrm>
            <a:off x="9084733" y="2740926"/>
            <a:ext cx="1667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Operaciones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9237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6" grpId="0" animBg="1"/>
      <p:bldP spid="17" grpId="0" animBg="1"/>
      <p:bldP spid="18" grpId="0" animBg="1"/>
      <p:bldP spid="7" grpId="0" animBg="1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27728-072D-4C45-8FD3-BDC629F82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51107"/>
            <a:ext cx="10515600" cy="1109226"/>
          </a:xfrm>
        </p:spPr>
        <p:txBody>
          <a:bodyPr>
            <a:normAutofit/>
          </a:bodyPr>
          <a:lstStyle/>
          <a:p>
            <a:r>
              <a:rPr lang="es-MX" sz="5400" dirty="0"/>
              <a:t>Consultas avanzadas en SQL</a:t>
            </a:r>
            <a:endParaRPr lang="es-CO" sz="5400" dirty="0"/>
          </a:p>
        </p:txBody>
      </p:sp>
    </p:spTree>
    <p:extLst>
      <p:ext uri="{BB962C8B-B14F-4D97-AF65-F5344CB8AC3E}">
        <p14:creationId xmlns:p14="http://schemas.microsoft.com/office/powerpoint/2010/main" val="2476451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B0F67-92D7-4CFA-A6D8-6387C3E7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JOINS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34473E-7815-4010-9951-725E088AB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/>
              <a:t>Se utilizan para combinar filas de dos o más tablas basándose en una columna común. </a:t>
            </a: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b="1" dirty="0"/>
          </a:p>
          <a:p>
            <a:pPr marL="0" indent="0">
              <a:buNone/>
            </a:pPr>
            <a:endParaRPr lang="es-MX" b="1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CB7FEB2-4A5E-43DA-AE62-E15E64DEF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445" y="2560901"/>
            <a:ext cx="4538687" cy="323490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F84BC2BD-124F-4E54-BDDF-240272150100}"/>
              </a:ext>
            </a:extLst>
          </p:cNvPr>
          <p:cNvSpPr txBox="1"/>
          <p:nvPr/>
        </p:nvSpPr>
        <p:spPr>
          <a:xfrm>
            <a:off x="4262966" y="5593875"/>
            <a:ext cx="36660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/>
              <a:t>Tipos de JOIN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238656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B0F67-92D7-4CFA-A6D8-6387C3E7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JOINS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F1987A5-CF7A-4F02-8223-AD18C9A1A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8023"/>
            <a:ext cx="10556905" cy="2681953"/>
          </a:xfrm>
          <a:prstGeom prst="rect">
            <a:avLst/>
          </a:prstGeom>
        </p:spPr>
      </p:pic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DBBD69FD-8AA3-4B81-9A88-BBA549E50262}"/>
              </a:ext>
            </a:extLst>
          </p:cNvPr>
          <p:cNvSpPr/>
          <p:nvPr/>
        </p:nvSpPr>
        <p:spPr>
          <a:xfrm>
            <a:off x="905933" y="2556933"/>
            <a:ext cx="702734" cy="220134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25E3B28A-88F0-41C4-A340-26419BD9B8EF}"/>
              </a:ext>
            </a:extLst>
          </p:cNvPr>
          <p:cNvSpPr/>
          <p:nvPr/>
        </p:nvSpPr>
        <p:spPr>
          <a:xfrm>
            <a:off x="922867" y="3394622"/>
            <a:ext cx="457200" cy="220134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6674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B0F67-92D7-4CFA-A6D8-6387C3E7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JOINS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F1987A5-CF7A-4F02-8223-AD18C9A1A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8023"/>
            <a:ext cx="10556905" cy="2681953"/>
          </a:xfrm>
          <a:prstGeom prst="rect">
            <a:avLst/>
          </a:prstGeom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1661CF0E-8164-40AD-8594-CD4194D31E12}"/>
              </a:ext>
            </a:extLst>
          </p:cNvPr>
          <p:cNvSpPr/>
          <p:nvPr/>
        </p:nvSpPr>
        <p:spPr>
          <a:xfrm>
            <a:off x="1244599" y="3581401"/>
            <a:ext cx="558800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A4C9336A-4352-4349-A2EA-F641627205ED}"/>
              </a:ext>
            </a:extLst>
          </p:cNvPr>
          <p:cNvSpPr/>
          <p:nvPr/>
        </p:nvSpPr>
        <p:spPr>
          <a:xfrm>
            <a:off x="1244599" y="4004733"/>
            <a:ext cx="795867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B9014FCC-EA4D-4A53-9FA6-6132CEFF64E7}"/>
              </a:ext>
            </a:extLst>
          </p:cNvPr>
          <p:cNvSpPr/>
          <p:nvPr/>
        </p:nvSpPr>
        <p:spPr>
          <a:xfrm>
            <a:off x="1244599" y="4427554"/>
            <a:ext cx="948268" cy="254000"/>
          </a:xfrm>
          <a:prstGeom prst="roundRect">
            <a:avLst/>
          </a:prstGeom>
          <a:noFill/>
          <a:ln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D1E14A84-1F3B-4BD8-813E-61CA4775828F}"/>
              </a:ext>
            </a:extLst>
          </p:cNvPr>
          <p:cNvSpPr/>
          <p:nvPr/>
        </p:nvSpPr>
        <p:spPr>
          <a:xfrm>
            <a:off x="965199" y="3792811"/>
            <a:ext cx="948268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012C5E82-5B8A-4E4D-82BD-3B5DD09BA40B}"/>
              </a:ext>
            </a:extLst>
          </p:cNvPr>
          <p:cNvSpPr/>
          <p:nvPr/>
        </p:nvSpPr>
        <p:spPr>
          <a:xfrm>
            <a:off x="973665" y="4199215"/>
            <a:ext cx="948268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4E7A126D-E4B1-4EB6-8DB2-5DA6BE4D26A4}"/>
              </a:ext>
            </a:extLst>
          </p:cNvPr>
          <p:cNvSpPr/>
          <p:nvPr/>
        </p:nvSpPr>
        <p:spPr>
          <a:xfrm>
            <a:off x="2048936" y="3987546"/>
            <a:ext cx="262464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0D298E5D-7B6A-4FC8-9AE8-2A5165780149}"/>
              </a:ext>
            </a:extLst>
          </p:cNvPr>
          <p:cNvSpPr/>
          <p:nvPr/>
        </p:nvSpPr>
        <p:spPr>
          <a:xfrm>
            <a:off x="2201337" y="4427554"/>
            <a:ext cx="262464" cy="254000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43888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  <p:bldP spid="12" grpId="0" animBg="1"/>
      <p:bldP spid="13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Tema de Psimetría">
  <a:themeElements>
    <a:clrScheme name="Personalizado 1">
      <a:dk1>
        <a:srgbClr val="172637"/>
      </a:dk1>
      <a:lt1>
        <a:sysClr val="window" lastClr="FFFFFF"/>
      </a:lt1>
      <a:dk2>
        <a:srgbClr val="172637"/>
      </a:dk2>
      <a:lt2>
        <a:srgbClr val="E8E8E8"/>
      </a:lt2>
      <a:accent1>
        <a:srgbClr val="158DD5"/>
      </a:accent1>
      <a:accent2>
        <a:srgbClr val="172637"/>
      </a:accent2>
      <a:accent3>
        <a:srgbClr val="061E60"/>
      </a:accent3>
      <a:accent4>
        <a:srgbClr val="12B9E8"/>
      </a:accent4>
      <a:accent5>
        <a:srgbClr val="17629A"/>
      </a:accent5>
      <a:accent6>
        <a:srgbClr val="FFFFFF"/>
      </a:accent6>
      <a:hlink>
        <a:srgbClr val="467886"/>
      </a:hlink>
      <a:folHlink>
        <a:srgbClr val="96607D"/>
      </a:folHlink>
    </a:clrScheme>
    <a:fontScheme name="Personalizado 1">
      <a:majorFont>
        <a:latin typeface="Questrial"/>
        <a:ea typeface=""/>
        <a:cs typeface=""/>
      </a:majorFont>
      <a:minorFont>
        <a:latin typeface="Quest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ción1" id="{560CF03C-EEBB-47A6-BF92-57707816D1A7}" vid="{1328C98E-3F35-4E16-AB6F-5F62253D8EF3}"/>
    </a:ext>
  </a:extLst>
</a:theme>
</file>

<file path=ppt/theme/theme2.xml><?xml version="1.0" encoding="utf-8"?>
<a:theme xmlns:a="http://schemas.openxmlformats.org/drawingml/2006/main" name="Tema de Psimetría (Cameo)">
  <a:themeElements>
    <a:clrScheme name="Personalizado 1">
      <a:dk1>
        <a:srgbClr val="172637"/>
      </a:dk1>
      <a:lt1>
        <a:sysClr val="window" lastClr="FFFFFF"/>
      </a:lt1>
      <a:dk2>
        <a:srgbClr val="172637"/>
      </a:dk2>
      <a:lt2>
        <a:srgbClr val="E8E8E8"/>
      </a:lt2>
      <a:accent1>
        <a:srgbClr val="158DD5"/>
      </a:accent1>
      <a:accent2>
        <a:srgbClr val="172637"/>
      </a:accent2>
      <a:accent3>
        <a:srgbClr val="061E60"/>
      </a:accent3>
      <a:accent4>
        <a:srgbClr val="12B9E8"/>
      </a:accent4>
      <a:accent5>
        <a:srgbClr val="17629A"/>
      </a:accent5>
      <a:accent6>
        <a:srgbClr val="FFFFFF"/>
      </a:accent6>
      <a:hlink>
        <a:srgbClr val="467886"/>
      </a:hlink>
      <a:folHlink>
        <a:srgbClr val="96607D"/>
      </a:folHlink>
    </a:clrScheme>
    <a:fontScheme name="Personalizado 1">
      <a:majorFont>
        <a:latin typeface="Questrial"/>
        <a:ea typeface=""/>
        <a:cs typeface=""/>
      </a:majorFont>
      <a:minorFont>
        <a:latin typeface="Quest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ción1" id="{560CF03C-EEBB-47A6-BF92-57707816D1A7}" vid="{2874BE56-8045-4993-B511-BCAD1A30EDC5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Introduccion</Template>
  <TotalTime>8964</TotalTime>
  <Words>278</Words>
  <Application>Microsoft Office PowerPoint</Application>
  <PresentationFormat>Panorámica</PresentationFormat>
  <Paragraphs>72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Aptos</vt:lpstr>
      <vt:lpstr>Arial</vt:lpstr>
      <vt:lpstr>Cambria Math</vt:lpstr>
      <vt:lpstr>Questrial</vt:lpstr>
      <vt:lpstr>Tema de Psimetría</vt:lpstr>
      <vt:lpstr>Tema de Psimetría (Cameo)</vt:lpstr>
      <vt:lpstr>Conceptos clave de Blockchain y de SQL</vt:lpstr>
      <vt:lpstr>De la clase anterior…</vt:lpstr>
      <vt:lpstr>Presentación de PowerPoint</vt:lpstr>
      <vt:lpstr>El combustible de Blockchain – Gas –</vt:lpstr>
      <vt:lpstr>Presentación de PowerPoint</vt:lpstr>
      <vt:lpstr>Consultas avanzadas en SQL</vt:lpstr>
      <vt:lpstr>JOINS</vt:lpstr>
      <vt:lpstr>JOINS</vt:lpstr>
      <vt:lpstr>JOINS</vt:lpstr>
      <vt:lpstr>JOINS</vt:lpstr>
      <vt:lpstr>GROUP BY</vt:lpstr>
      <vt:lpstr>Agregaciones más comunes</vt:lpstr>
      <vt:lpstr>GROUP BY + Agregaciones</vt:lpstr>
      <vt:lpstr>GROUP BY + Agregaciones</vt:lpstr>
      <vt:lpstr>GROUP BY + Agregaciones</vt:lpstr>
      <vt:lpstr>¿Cómo podemos llevar todo esto a Blockchain? ¿Es posible?</vt:lpstr>
      <vt:lpstr>Presentación de PowerPoint</vt:lpstr>
      <vt:lpstr>Flexibilidad vs Seguridad y Transparencia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Blockchain y SQL</dc:title>
  <dc:creator>Jorge</dc:creator>
  <cp:lastModifiedBy>Jorge</cp:lastModifiedBy>
  <cp:revision>78</cp:revision>
  <dcterms:created xsi:type="dcterms:W3CDTF">2024-10-18T15:29:07Z</dcterms:created>
  <dcterms:modified xsi:type="dcterms:W3CDTF">2024-10-25T10:07:21Z</dcterms:modified>
</cp:coreProperties>
</file>

<file path=docProps/thumbnail.jpeg>
</file>